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953" r:id="rId1"/>
  </p:sldMasterIdLst>
  <p:notesMasterIdLst>
    <p:notesMasterId r:id="rId19"/>
  </p:notesMasterIdLst>
  <p:sldIdLst>
    <p:sldId id="300" r:id="rId2"/>
    <p:sldId id="301" r:id="rId3"/>
    <p:sldId id="303" r:id="rId4"/>
    <p:sldId id="310" r:id="rId5"/>
    <p:sldId id="309" r:id="rId6"/>
    <p:sldId id="302" r:id="rId7"/>
    <p:sldId id="312" r:id="rId8"/>
    <p:sldId id="316" r:id="rId9"/>
    <p:sldId id="304" r:id="rId10"/>
    <p:sldId id="314" r:id="rId11"/>
    <p:sldId id="319" r:id="rId12"/>
    <p:sldId id="305" r:id="rId13"/>
    <p:sldId id="317" r:id="rId14"/>
    <p:sldId id="306" r:id="rId15"/>
    <p:sldId id="313" r:id="rId16"/>
    <p:sldId id="320" r:id="rId17"/>
    <p:sldId id="272" r:id="rId18"/>
  </p:sldIdLst>
  <p:sldSz cx="12192000" cy="6858000"/>
  <p:notesSz cx="6858000" cy="9144000"/>
  <p:embeddedFontLst>
    <p:embeddedFont>
      <p:font typeface="DX빨간우체통B" pitchFamily="18" charset="-127"/>
      <p:regular r:id="rId20"/>
    </p:embeddedFont>
    <p:embeddedFont>
      <p:font typeface="210 콤퓨타세탁 L" pitchFamily="18" charset="-127"/>
      <p:regular r:id="rId21"/>
    </p:embeddedFont>
    <p:embeddedFont>
      <p:font typeface="HY헤드라인M" pitchFamily="18" charset="-127"/>
      <p:regular r:id="rId22"/>
    </p:embeddedFont>
    <p:embeddedFont>
      <p:font typeface="华文中宋" charset="-122"/>
      <p:regular r:id="rId23"/>
    </p:embeddedFont>
    <p:embeddedFont>
      <p:font typeface="Helvetica-CondensedBlack"/>
      <p:bold r:id="rId24"/>
      <p:boldItalic r:id="rId25"/>
    </p:embeddedFont>
    <p:embeddedFont>
      <p:font typeface="Broadway" pitchFamily="82" charset="0"/>
      <p:regular r:id="rId26"/>
    </p:embeddedFont>
    <p:embeddedFont>
      <p:font typeface="-윤고딕320" charset="-127"/>
      <p:regular r:id="rId27"/>
    </p:embeddedFont>
    <p:embeddedFont>
      <p:font typeface="맑은 고딕" pitchFamily="50" charset="-127"/>
      <p:regular r:id="rId28"/>
      <p:bold r:id="rId29"/>
    </p:embeddedFont>
    <p:embeddedFont>
      <p:font typeface="210 콤퓨타세탁 R" pitchFamily="18" charset="-127"/>
      <p:regular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74B3"/>
    <a:srgbClr val="562B3E"/>
    <a:srgbClr val="AE2E1A"/>
    <a:srgbClr val="E88E13"/>
    <a:srgbClr val="93B351"/>
    <a:srgbClr val="35A38E"/>
    <a:srgbClr val="AFAEAB"/>
    <a:srgbClr val="3399FF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0" autoAdjust="0"/>
    <p:restoredTop sz="90942" autoAdjust="0"/>
  </p:normalViewPr>
  <p:slideViewPr>
    <p:cSldViewPr snapToGrid="0">
      <p:cViewPr>
        <p:scale>
          <a:sx n="66" d="100"/>
          <a:sy n="66" d="100"/>
        </p:scale>
        <p:origin x="-408" y="-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640351-6B36-4215-90C6-44411C76D42F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97D0B5-E755-4605-A65D-3FA8DF0FA4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986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7D0B5-E755-4605-A65D-3FA8DF0FA4D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71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 외에도 인기수업에 수강인원이 몰려서 라는</a:t>
            </a:r>
            <a:r>
              <a:rPr lang="en-US" altLang="ko-KR" dirty="0" smtClean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7D0B5-E755-4605-A65D-3FA8DF0FA4D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349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자동 수강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수강신청을 하기 위해서는 정해진 날짜에 신청을 해야 하지만 이 </a:t>
            </a:r>
            <a:r>
              <a:rPr lang="ko-KR" altLang="en-US" dirty="0" err="1" smtClean="0"/>
              <a:t>앱을</a:t>
            </a:r>
            <a:r>
              <a:rPr lang="ko-KR" altLang="en-US" dirty="0" smtClean="0"/>
              <a:t> 통해서 자신이 원하는 날짜에 미리 신청을 하여 혹시나 수강신청 기간을 놓칠 경우를 방지하기 위함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예비 수강신청 인원이 이수가능 인원을 초과 할 경우</a:t>
            </a:r>
            <a:r>
              <a:rPr lang="en-US" altLang="ko-KR" dirty="0" smtClean="0"/>
              <a:t>?)</a:t>
            </a:r>
          </a:p>
          <a:p>
            <a:pPr marL="0" indent="0">
              <a:buFontTx/>
              <a:buNone/>
            </a:pPr>
            <a:r>
              <a:rPr lang="ko-KR" altLang="en-US" b="1" dirty="0" smtClean="0">
                <a:latin typeface="210 콤퓨타세탁 L" pitchFamily="18" charset="-127"/>
                <a:ea typeface="210 콤퓨타세탁 L" pitchFamily="18" charset="-127"/>
              </a:rPr>
              <a:t>학점관리 시스템 </a:t>
            </a:r>
            <a:r>
              <a:rPr lang="en-US" altLang="ko-KR" b="1" dirty="0" smtClean="0">
                <a:latin typeface="210 콤퓨타세탁 L" pitchFamily="18" charset="-127"/>
                <a:ea typeface="210 콤퓨타세탁 L" pitchFamily="18" charset="-127"/>
              </a:rPr>
              <a:t>- </a:t>
            </a:r>
            <a:r>
              <a:rPr lang="ko-KR" altLang="en-US" b="1" dirty="0" smtClean="0">
                <a:latin typeface="210 콤퓨타세탁 L" pitchFamily="18" charset="-127"/>
                <a:ea typeface="210 콤퓨타세탁 L" pitchFamily="18" charset="-127"/>
              </a:rPr>
              <a:t>성적 증명서를 발급하거나 홈페이지에 방문하여 확인하는 </a:t>
            </a:r>
            <a:r>
              <a:rPr lang="ko-KR" altLang="en-US" b="1" dirty="0" err="1" smtClean="0">
                <a:latin typeface="210 콤퓨타세탁 L" pitchFamily="18" charset="-127"/>
                <a:ea typeface="210 콤퓨타세탁 L" pitchFamily="18" charset="-127"/>
              </a:rPr>
              <a:t>수고를덜기</a:t>
            </a:r>
            <a:r>
              <a:rPr lang="ko-KR" altLang="en-US" b="1" dirty="0" smtClean="0">
                <a:latin typeface="210 콤퓨타세탁 L" pitchFamily="18" charset="-127"/>
                <a:ea typeface="210 콤퓨타세탁 L" pitchFamily="18" charset="-127"/>
              </a:rPr>
              <a:t> 위함</a:t>
            </a:r>
            <a:endParaRPr lang="en-US" altLang="ko-KR" b="1" dirty="0" smtClean="0">
              <a:latin typeface="210 콤퓨타세탁 L" pitchFamily="18" charset="-127"/>
              <a:ea typeface="210 콤퓨타세탁 L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7D0B5-E755-4605-A65D-3FA8DF0FA4D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85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건국대학교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경희대학교</a:t>
            </a:r>
            <a:r>
              <a:rPr lang="ko-KR" altLang="en-US" dirty="0" smtClean="0"/>
              <a:t> 및 타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비교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7D0B5-E755-4605-A65D-3FA8DF0FA4D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113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건국대학교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경희대학교</a:t>
            </a:r>
            <a:r>
              <a:rPr lang="ko-KR" altLang="en-US" dirty="0" smtClean="0"/>
              <a:t> 및 타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비교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7D0B5-E755-4605-A65D-3FA8DF0FA4D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349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건국대학교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경희대학교</a:t>
            </a:r>
            <a:r>
              <a:rPr lang="ko-KR" altLang="en-US" dirty="0" smtClean="0"/>
              <a:t> 및 타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비교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7D0B5-E755-4605-A65D-3FA8DF0FA4D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349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건국대학교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경희대학교</a:t>
            </a:r>
            <a:r>
              <a:rPr lang="ko-KR" altLang="en-US" dirty="0" smtClean="0"/>
              <a:t> 및 타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비교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7D0B5-E755-4605-A65D-3FA8DF0FA4D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113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8D63E-0868-44F6-B6D0-95C9EB930041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648EE-C0A0-48EE-8439-C10894281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453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8D63E-0868-44F6-B6D0-95C9EB930041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648EE-C0A0-48EE-8439-C10894281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251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8D63E-0868-44F6-B6D0-95C9EB930041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648EE-C0A0-48EE-8439-C10894281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646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8D63E-0868-44F6-B6D0-95C9EB930041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648EE-C0A0-48EE-8439-C10894281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063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8D63E-0868-44F6-B6D0-95C9EB930041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648EE-C0A0-48EE-8439-C10894281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432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8D63E-0868-44F6-B6D0-95C9EB930041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648EE-C0A0-48EE-8439-C10894281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52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8D63E-0868-44F6-B6D0-95C9EB930041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648EE-C0A0-48EE-8439-C10894281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601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8D63E-0868-44F6-B6D0-95C9EB930041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648EE-C0A0-48EE-8439-C10894281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015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8D63E-0868-44F6-B6D0-95C9EB930041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648EE-C0A0-48EE-8439-C10894281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86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8D63E-0868-44F6-B6D0-95C9EB930041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648EE-C0A0-48EE-8439-C10894281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474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8D63E-0868-44F6-B6D0-95C9EB930041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648EE-C0A0-48EE-8439-C10894281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576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8D63E-0868-44F6-B6D0-95C9EB930041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648EE-C0A0-48EE-8439-C10894281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018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4" r:id="rId1"/>
    <p:sldLayoutId id="2147483955" r:id="rId2"/>
    <p:sldLayoutId id="2147483956" r:id="rId3"/>
    <p:sldLayoutId id="2147483957" r:id="rId4"/>
    <p:sldLayoutId id="2147483958" r:id="rId5"/>
    <p:sldLayoutId id="2147483959" r:id="rId6"/>
    <p:sldLayoutId id="2147483960" r:id="rId7"/>
    <p:sldLayoutId id="2147483961" r:id="rId8"/>
    <p:sldLayoutId id="2147483962" r:id="rId9"/>
    <p:sldLayoutId id="2147483963" r:id="rId10"/>
    <p:sldLayoutId id="2147483964" r:id="rId11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12191998" cy="6858000"/>
          </a:xfrm>
          <a:prstGeom prst="rect">
            <a:avLst/>
          </a:prstGeom>
          <a:pattFill prst="pct5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/>
          <p:cNvSpPr/>
          <p:nvPr/>
        </p:nvSpPr>
        <p:spPr>
          <a:xfrm flipH="1" flipV="1">
            <a:off x="3210128" y="-1"/>
            <a:ext cx="8981872" cy="2490281"/>
          </a:xfrm>
          <a:prstGeom prst="rt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각 삼각형 1"/>
          <p:cNvSpPr/>
          <p:nvPr/>
        </p:nvSpPr>
        <p:spPr>
          <a:xfrm flipH="1">
            <a:off x="-5634182" y="2707454"/>
            <a:ext cx="17826182" cy="4160982"/>
          </a:xfrm>
          <a:prstGeom prst="rtTriangle">
            <a:avLst/>
          </a:prstGeom>
          <a:pattFill prst="narHorz">
            <a:fgClr>
              <a:schemeClr val="accent4"/>
            </a:fgClr>
            <a:bgClr>
              <a:schemeClr val="accent4">
                <a:lumMod val="60000"/>
                <a:lumOff val="4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평행 사변형 8"/>
          <p:cNvSpPr/>
          <p:nvPr/>
        </p:nvSpPr>
        <p:spPr>
          <a:xfrm rot="20799594">
            <a:off x="-819726" y="2318675"/>
            <a:ext cx="13509119" cy="2321495"/>
          </a:xfrm>
          <a:prstGeom prst="parallelogram">
            <a:avLst>
              <a:gd name="adj" fmla="val 24017"/>
            </a:avLst>
          </a:prstGeom>
          <a:gradFill flip="none" rotWithShape="1">
            <a:gsLst>
              <a:gs pos="0">
                <a:schemeClr val="bg2">
                  <a:lumMod val="50000"/>
                </a:schemeClr>
              </a:gs>
              <a:gs pos="23000">
                <a:schemeClr val="bg2">
                  <a:lumMod val="50000"/>
                </a:schemeClr>
              </a:gs>
              <a:gs pos="69000">
                <a:schemeClr val="tx2"/>
              </a:gs>
              <a:gs pos="97000">
                <a:schemeClr val="tx2">
                  <a:lumMod val="5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각 삼각형 10"/>
          <p:cNvSpPr/>
          <p:nvPr/>
        </p:nvSpPr>
        <p:spPr>
          <a:xfrm flipH="1">
            <a:off x="4618182" y="5058383"/>
            <a:ext cx="7573816" cy="1799617"/>
          </a:xfrm>
          <a:prstGeom prst="rtTriangle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 rot="20785411">
            <a:off x="2906114" y="1971734"/>
            <a:ext cx="34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tx2"/>
                </a:solidFill>
                <a:latin typeface="210 콤퓨타세탁 R" pitchFamily="18" charset="-127"/>
                <a:ea typeface="210 콤퓨타세탁 R" pitchFamily="18" charset="-127"/>
              </a:rPr>
              <a:t>Team4 Project</a:t>
            </a:r>
            <a:endParaRPr lang="ko-KR" altLang="en-US" sz="1600" dirty="0">
              <a:solidFill>
                <a:schemeClr val="tx2"/>
              </a:solidFill>
              <a:latin typeface="210 콤퓨타세탁 R" pitchFamily="18" charset="-127"/>
              <a:ea typeface="210 콤퓨타세탁 R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 rot="20760000">
            <a:off x="2390911" y="3393149"/>
            <a:ext cx="4726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210 콤퓨타세탁 L" pitchFamily="18" charset="-127"/>
                <a:ea typeface="210 콤퓨타세탁 L" pitchFamily="18" charset="-127"/>
              </a:rPr>
              <a:t>Enrolment System</a:t>
            </a:r>
          </a:p>
          <a:p>
            <a:r>
              <a:rPr lang="ko-KR" altLang="en-US" sz="1600" dirty="0" smtClean="0">
                <a:solidFill>
                  <a:schemeClr val="bg1"/>
                </a:solidFill>
                <a:latin typeface="210 콤퓨타세탁 L" pitchFamily="18" charset="-127"/>
                <a:ea typeface="210 콤퓨타세탁 L" pitchFamily="18" charset="-127"/>
              </a:rPr>
              <a:t>수강신청 및 학점관리 시스템</a:t>
            </a:r>
            <a:endParaRPr lang="ko-KR" altLang="en-US" sz="1600" dirty="0">
              <a:solidFill>
                <a:schemeClr val="bg1"/>
              </a:solidFill>
              <a:latin typeface="210 콤퓨타세탁 L" pitchFamily="18" charset="-127"/>
              <a:ea typeface="210 콤퓨타세탁 L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7772">
            <a:off x="7157060" y="2241614"/>
            <a:ext cx="2061248" cy="142701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535827" y="5434207"/>
            <a:ext cx="562414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>
                <a:solidFill>
                  <a:schemeClr val="tx2"/>
                </a:solidFill>
                <a:latin typeface="DX빨간우체통B" pitchFamily="18" charset="-127"/>
                <a:ea typeface="DX빨간우체통B" pitchFamily="18" charset="-127"/>
              </a:rPr>
              <a:t>Team4 Project</a:t>
            </a:r>
          </a:p>
          <a:p>
            <a:pPr algn="r"/>
            <a:r>
              <a:rPr lang="ko-KR" altLang="en-US" sz="1400" dirty="0" smtClean="0">
                <a:solidFill>
                  <a:schemeClr val="tx2"/>
                </a:solidFill>
                <a:latin typeface="210 콤퓨타세탁 L" pitchFamily="18" charset="-127"/>
                <a:ea typeface="210 콤퓨타세탁 L" pitchFamily="18" charset="-127"/>
              </a:rPr>
              <a:t>정보통신소프트웨어 고급프로그래밍</a:t>
            </a:r>
            <a:endParaRPr lang="en-US" altLang="ko-KR" sz="1400" dirty="0" smtClean="0">
              <a:solidFill>
                <a:schemeClr val="tx2"/>
              </a:solidFill>
              <a:latin typeface="210 콤퓨타세탁 L" pitchFamily="18" charset="-127"/>
              <a:ea typeface="210 콤퓨타세탁 L" pitchFamily="18" charset="-127"/>
            </a:endParaRPr>
          </a:p>
          <a:p>
            <a:pPr algn="r"/>
            <a:r>
              <a:rPr lang="en-US" altLang="ko-KR" sz="1400" b="1" dirty="0" smtClean="0">
                <a:solidFill>
                  <a:schemeClr val="tx2"/>
                </a:solidFill>
                <a:latin typeface="210 콤퓨타세탁 L" pitchFamily="18" charset="-127"/>
                <a:ea typeface="210 콤퓨타세탁 L" pitchFamily="18" charset="-127"/>
              </a:rPr>
              <a:t>201432038</a:t>
            </a:r>
            <a:r>
              <a:rPr lang="ko-KR" altLang="en-US" sz="1400" b="1" dirty="0" smtClean="0">
                <a:solidFill>
                  <a:schemeClr val="tx2"/>
                </a:solidFill>
                <a:latin typeface="210 콤퓨타세탁 L" pitchFamily="18" charset="-127"/>
                <a:ea typeface="210 콤퓨타세탁 L" pitchFamily="18" charset="-127"/>
              </a:rPr>
              <a:t> 신형진            </a:t>
            </a:r>
            <a:r>
              <a:rPr lang="en-US" altLang="ko-KR" sz="1400" b="1" dirty="0" smtClean="0">
                <a:solidFill>
                  <a:schemeClr val="tx2"/>
                </a:solidFill>
                <a:latin typeface="210 콤퓨타세탁 L" pitchFamily="18" charset="-127"/>
                <a:ea typeface="210 콤퓨타세탁 L" pitchFamily="18" charset="-127"/>
              </a:rPr>
              <a:t> 201432056 </a:t>
            </a:r>
            <a:r>
              <a:rPr lang="ko-KR" altLang="en-US" sz="1400" b="1" dirty="0" smtClean="0">
                <a:solidFill>
                  <a:schemeClr val="tx2"/>
                </a:solidFill>
                <a:latin typeface="210 콤퓨타세탁 L" pitchFamily="18" charset="-127"/>
                <a:ea typeface="210 콤퓨타세탁 L" pitchFamily="18" charset="-127"/>
              </a:rPr>
              <a:t>이준</a:t>
            </a:r>
            <a:endParaRPr lang="en-US" altLang="ko-KR" sz="1400" b="1" dirty="0" smtClean="0">
              <a:solidFill>
                <a:schemeClr val="tx2"/>
              </a:solidFill>
              <a:latin typeface="210 콤퓨타세탁 L" pitchFamily="18" charset="-127"/>
              <a:ea typeface="210 콤퓨타세탁 L" pitchFamily="18" charset="-127"/>
            </a:endParaRPr>
          </a:p>
          <a:p>
            <a:pPr algn="r"/>
            <a:r>
              <a:rPr lang="en-US" altLang="ko-KR" sz="1400" b="1" dirty="0" smtClean="0">
                <a:solidFill>
                  <a:schemeClr val="tx2"/>
                </a:solidFill>
                <a:latin typeface="210 콤퓨타세탁 L" pitchFamily="18" charset="-127"/>
                <a:ea typeface="210 콤퓨타세탁 L" pitchFamily="18" charset="-127"/>
              </a:rPr>
              <a:t>201532014</a:t>
            </a:r>
            <a:r>
              <a:rPr lang="ko-KR" altLang="en-US" sz="1400" b="1" dirty="0" smtClean="0">
                <a:solidFill>
                  <a:schemeClr val="tx2"/>
                </a:solidFill>
                <a:latin typeface="210 콤퓨타세탁 L" pitchFamily="18" charset="-127"/>
                <a:ea typeface="210 콤퓨타세탁 L" pitchFamily="18" charset="-127"/>
              </a:rPr>
              <a:t> 김수경          </a:t>
            </a:r>
            <a:r>
              <a:rPr lang="en-US" altLang="ko-KR" sz="1400" b="1" dirty="0" smtClean="0">
                <a:solidFill>
                  <a:schemeClr val="tx2"/>
                </a:solidFill>
                <a:latin typeface="210 콤퓨타세탁 L" pitchFamily="18" charset="-127"/>
                <a:ea typeface="210 콤퓨타세탁 L" pitchFamily="18" charset="-127"/>
              </a:rPr>
              <a:t>201532059 </a:t>
            </a:r>
            <a:r>
              <a:rPr lang="ko-KR" altLang="en-US" sz="1400" b="1" dirty="0" smtClean="0">
                <a:solidFill>
                  <a:schemeClr val="tx2"/>
                </a:solidFill>
                <a:latin typeface="210 콤퓨타세탁 L" pitchFamily="18" charset="-127"/>
                <a:ea typeface="210 콤퓨타세탁 L" pitchFamily="18" charset="-127"/>
              </a:rPr>
              <a:t>이현우</a:t>
            </a:r>
            <a:endParaRPr lang="en-US" altLang="ko-KR" sz="1400" b="1" dirty="0" smtClean="0">
              <a:solidFill>
                <a:schemeClr val="tx2"/>
              </a:solidFill>
              <a:latin typeface="210 콤퓨타세탁 L" pitchFamily="18" charset="-127"/>
              <a:ea typeface="210 콤퓨타세탁 L" pitchFamily="18" charset="-127"/>
            </a:endParaRPr>
          </a:p>
          <a:p>
            <a:pPr algn="r"/>
            <a:r>
              <a:rPr lang="en-US" altLang="ko-KR" sz="1400" b="1" dirty="0" smtClean="0">
                <a:solidFill>
                  <a:schemeClr val="tx2"/>
                </a:solidFill>
                <a:latin typeface="210 콤퓨타세탁 L" pitchFamily="18" charset="-127"/>
                <a:ea typeface="210 콤퓨타세탁 L" pitchFamily="18" charset="-127"/>
              </a:rPr>
              <a:t>201732063 </a:t>
            </a:r>
            <a:r>
              <a:rPr lang="ko-KR" altLang="en-US" sz="1400" b="1" dirty="0" smtClean="0">
                <a:solidFill>
                  <a:schemeClr val="tx2"/>
                </a:solidFill>
                <a:latin typeface="210 콤퓨타세탁 L" pitchFamily="18" charset="-127"/>
                <a:ea typeface="210 콤퓨타세탁 L" pitchFamily="18" charset="-127"/>
              </a:rPr>
              <a:t>백진혁</a:t>
            </a:r>
            <a:endParaRPr lang="en-US" altLang="ko-KR" sz="1400" b="1" dirty="0" smtClean="0">
              <a:solidFill>
                <a:schemeClr val="tx2"/>
              </a:solidFill>
              <a:latin typeface="210 콤퓨타세탁 L" pitchFamily="18" charset="-127"/>
              <a:ea typeface="210 콤퓨타세탁 L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 rot="20764278">
            <a:off x="3331816" y="4820786"/>
            <a:ext cx="47793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High-Level </a:t>
            </a:r>
            <a:r>
              <a:rPr lang="en-US" altLang="ko-KR" sz="2400" b="1" dirty="0">
                <a:solidFill>
                  <a:schemeClr val="bg1"/>
                </a:solidFill>
              </a:rPr>
              <a:t>P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rogramming</a:t>
            </a:r>
          </a:p>
          <a:p>
            <a:r>
              <a:rPr lang="en-US" altLang="ko-KR" b="1" dirty="0">
                <a:solidFill>
                  <a:schemeClr val="bg1"/>
                </a:solidFill>
              </a:rPr>
              <a:t>POWER POINT PRESENTATION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3370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253752" y="6550066"/>
            <a:ext cx="11684497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79509" y="452670"/>
            <a:ext cx="10258739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1371" y="-219405"/>
            <a:ext cx="960107" cy="13441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TextBox 16"/>
          <p:cNvSpPr txBox="1"/>
          <p:nvPr/>
        </p:nvSpPr>
        <p:spPr>
          <a:xfrm>
            <a:off x="47328" y="68627"/>
            <a:ext cx="1728192" cy="50276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 smtClean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03</a:t>
            </a:r>
            <a:endParaRPr lang="ko-KR" altLang="en-US" sz="2667" dirty="0">
              <a:solidFill>
                <a:schemeClr val="bg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328" y="522353"/>
            <a:ext cx="172819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연관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앱</a:t>
            </a:r>
            <a:r>
              <a:rPr lang="ko-KR" altLang="en-US" sz="1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비교</a:t>
            </a:r>
            <a:endParaRPr lang="en-US" altLang="ko-KR" sz="1200" b="1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ko-KR" altLang="en-US" sz="12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29" name="Picture 5" descr="C:\Users\HALLA\Desktop\Capture+_2018-12-10-16-26-0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378" y="1277145"/>
            <a:ext cx="2821086" cy="430450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HALLA\Desktop\Capture+_2018-12-10-16-23-0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621" y="1277145"/>
            <a:ext cx="2821085" cy="430450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HALLA\Desktop\Capture+_2018-12-10-16-32-1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928" y="1277145"/>
            <a:ext cx="2821085" cy="430450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49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253752" y="6550066"/>
            <a:ext cx="11684497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79509" y="452670"/>
            <a:ext cx="10258739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1371" y="-219405"/>
            <a:ext cx="960107" cy="13441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TextBox 16"/>
          <p:cNvSpPr txBox="1"/>
          <p:nvPr/>
        </p:nvSpPr>
        <p:spPr>
          <a:xfrm>
            <a:off x="47328" y="68627"/>
            <a:ext cx="1728192" cy="50276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 smtClean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03</a:t>
            </a:r>
            <a:endParaRPr lang="ko-KR" altLang="en-US" sz="2667" dirty="0">
              <a:solidFill>
                <a:schemeClr val="bg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328" y="522353"/>
            <a:ext cx="172819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연관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앱</a:t>
            </a:r>
            <a:r>
              <a:rPr lang="ko-KR" altLang="en-US" sz="1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비교</a:t>
            </a:r>
            <a:endParaRPr lang="en-US" altLang="ko-KR" sz="1200" b="1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ko-KR" altLang="en-US" sz="12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32" name="Picture 8" descr="C:\Users\HALLA\Desktop\Capture+_2018-12-10-16-32-0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555" y="685693"/>
            <a:ext cx="3729670" cy="56908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HALLA\Desktop\ppt 자료\건국대학교 수강신청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266" y="685693"/>
            <a:ext cx="1687438" cy="269568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HALLA\Desktop\ppt 자료\경희대학교 수강신청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514" y="3531121"/>
            <a:ext cx="1739191" cy="26078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HALLA\Desktop\ppt 자료\타 어플 수강신청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854" y="3469017"/>
            <a:ext cx="1598362" cy="27320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타원 14"/>
          <p:cNvSpPr/>
          <p:nvPr/>
        </p:nvSpPr>
        <p:spPr>
          <a:xfrm>
            <a:off x="7626053" y="2166884"/>
            <a:ext cx="1782801" cy="6429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6271514" y="5018902"/>
            <a:ext cx="920749" cy="8961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9408854" y="4835059"/>
            <a:ext cx="906721" cy="8323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95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endCxn id="21" idx="3"/>
          </p:cNvCxnSpPr>
          <p:nvPr/>
        </p:nvCxnSpPr>
        <p:spPr>
          <a:xfrm>
            <a:off x="4799856" y="3398027"/>
            <a:ext cx="3116839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7628663" y="3350021"/>
            <a:ext cx="288032" cy="9601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accent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97213" y="2288191"/>
            <a:ext cx="2976331" cy="120032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solidFill>
                  <a:schemeClr val="accent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04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39828" y="2888356"/>
            <a:ext cx="3744416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400" spc="-200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계획 완성도 분석표</a:t>
            </a:r>
            <a:endParaRPr lang="ko-KR" altLang="en-US" sz="2400" spc="-200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777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253752" y="6550066"/>
            <a:ext cx="11684497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79509" y="452670"/>
            <a:ext cx="10258739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1371" y="-219405"/>
            <a:ext cx="960107" cy="13441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TextBox 16"/>
          <p:cNvSpPr txBox="1"/>
          <p:nvPr/>
        </p:nvSpPr>
        <p:spPr>
          <a:xfrm>
            <a:off x="47328" y="68627"/>
            <a:ext cx="1728192" cy="50276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 smtClean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04</a:t>
            </a:r>
            <a:endParaRPr lang="ko-KR" altLang="en-US" sz="2667" dirty="0">
              <a:solidFill>
                <a:schemeClr val="bg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328" y="522353"/>
            <a:ext cx="172819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계획 완성도</a:t>
            </a:r>
            <a:endParaRPr lang="en-US" altLang="ko-KR" sz="1200" b="1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분석</a:t>
            </a:r>
            <a:r>
              <a:rPr lang="ko-KR" altLang="en-US" sz="1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표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4338637" y="1430979"/>
            <a:ext cx="3743326" cy="3743327"/>
            <a:chOff x="3933824" y="1403116"/>
            <a:chExt cx="3743326" cy="3743327"/>
          </a:xfrm>
        </p:grpSpPr>
        <p:sp>
          <p:nvSpPr>
            <p:cNvPr id="4" name="타원 3"/>
            <p:cNvSpPr/>
            <p:nvPr/>
          </p:nvSpPr>
          <p:spPr>
            <a:xfrm>
              <a:off x="3933825" y="1403118"/>
              <a:ext cx="3743325" cy="3743325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원형 4"/>
            <p:cNvSpPr/>
            <p:nvPr/>
          </p:nvSpPr>
          <p:spPr>
            <a:xfrm>
              <a:off x="3933825" y="1403116"/>
              <a:ext cx="3743325" cy="3743325"/>
            </a:xfrm>
            <a:prstGeom prst="pie">
              <a:avLst>
                <a:gd name="adj1" fmla="val 5399741"/>
                <a:gd name="adj2" fmla="val 10809879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원형 10"/>
            <p:cNvSpPr/>
            <p:nvPr/>
          </p:nvSpPr>
          <p:spPr>
            <a:xfrm flipH="1" flipV="1">
              <a:off x="3933824" y="1403118"/>
              <a:ext cx="3743325" cy="3743325"/>
            </a:xfrm>
            <a:prstGeom prst="pie">
              <a:avLst>
                <a:gd name="adj1" fmla="val 5399741"/>
                <a:gd name="adj2" fmla="val 10809879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4757737" y="2227028"/>
              <a:ext cx="2095500" cy="2095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 rot="18838251">
            <a:off x="5061455" y="2021204"/>
            <a:ext cx="354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210 콤퓨타세탁 L" pitchFamily="18" charset="-127"/>
                <a:ea typeface="210 콤퓨타세탁 L" pitchFamily="18" charset="-127"/>
              </a:rPr>
              <a:t>1</a:t>
            </a:r>
            <a:endParaRPr lang="ko-KR" altLang="en-US" sz="2800" b="1" dirty="0">
              <a:solidFill>
                <a:schemeClr val="bg1"/>
              </a:solidFill>
              <a:latin typeface="210 콤퓨타세탁 L" pitchFamily="18" charset="-127"/>
              <a:ea typeface="210 콤퓨타세탁 L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 rot="18838251" flipH="1" flipV="1">
            <a:off x="6924366" y="3988679"/>
            <a:ext cx="413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210 콤퓨타세탁 L" pitchFamily="18" charset="-127"/>
                <a:ea typeface="210 콤퓨타세탁 L" pitchFamily="18" charset="-127"/>
              </a:rPr>
              <a:t>4</a:t>
            </a:r>
            <a:endParaRPr lang="ko-KR" altLang="en-US" sz="2800" b="1" dirty="0">
              <a:solidFill>
                <a:schemeClr val="bg1"/>
              </a:solidFill>
              <a:latin typeface="210 콤퓨타세탁 L" pitchFamily="18" charset="-127"/>
              <a:ea typeface="210 콤퓨타세탁 L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 rot="2761749" flipV="1">
            <a:off x="5036610" y="399905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210 콤퓨타세탁 L" pitchFamily="18" charset="-127"/>
                <a:ea typeface="210 콤퓨타세탁 L" pitchFamily="18" charset="-127"/>
              </a:rPr>
              <a:t>2</a:t>
            </a:r>
            <a:endParaRPr lang="ko-KR" altLang="en-US" sz="2800" b="1" dirty="0">
              <a:latin typeface="210 콤퓨타세탁 L" pitchFamily="18" charset="-127"/>
              <a:ea typeface="210 콤퓨타세탁 L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 rot="2761749" flipH="1">
            <a:off x="6924365" y="1993281"/>
            <a:ext cx="413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210 콤퓨타세탁 L" pitchFamily="18" charset="-127"/>
                <a:ea typeface="210 콤퓨타세탁 L" pitchFamily="18" charset="-127"/>
              </a:rPr>
              <a:t>3</a:t>
            </a:r>
            <a:endParaRPr lang="ko-KR" altLang="en-US" sz="2800" b="1" dirty="0">
              <a:latin typeface="210 콤퓨타세탁 L" pitchFamily="18" charset="-127"/>
              <a:ea typeface="210 콤퓨타세탁 L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91478" y="1262358"/>
            <a:ext cx="4031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210 콤퓨타세탁 L" pitchFamily="18" charset="-127"/>
                <a:ea typeface="210 콤퓨타세탁 L" pitchFamily="18" charset="-127"/>
              </a:rPr>
              <a:t>1. </a:t>
            </a:r>
            <a:r>
              <a:rPr lang="ko-KR" altLang="en-US" sz="2400" b="1" dirty="0" smtClean="0">
                <a:latin typeface="210 콤퓨타세탁 L" pitchFamily="18" charset="-127"/>
                <a:ea typeface="210 콤퓨타세탁 L" pitchFamily="18" charset="-127"/>
              </a:rPr>
              <a:t>예비 수강 기능 구현</a:t>
            </a:r>
            <a:endParaRPr lang="ko-KR" altLang="en-US" sz="2400" b="1" dirty="0">
              <a:latin typeface="210 콤퓨타세탁 L" pitchFamily="18" charset="-127"/>
              <a:ea typeface="210 콤퓨타세탁 L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06091" y="3798999"/>
            <a:ext cx="4031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210 콤퓨타세탁 L" pitchFamily="18" charset="-127"/>
                <a:ea typeface="210 콤퓨타세탁 L" pitchFamily="18" charset="-127"/>
              </a:rPr>
              <a:t>2. </a:t>
            </a:r>
            <a:r>
              <a:rPr lang="ko-KR" altLang="en-US" sz="2400" b="1" dirty="0" smtClean="0">
                <a:latin typeface="210 콤퓨타세탁 L" pitchFamily="18" charset="-127"/>
                <a:ea typeface="210 콤퓨타세탁 L" pitchFamily="18" charset="-127"/>
              </a:rPr>
              <a:t>자동 수강 기능 추가</a:t>
            </a:r>
            <a:r>
              <a:rPr lang="en-US" altLang="ko-KR" sz="2400" b="1" dirty="0" smtClean="0">
                <a:latin typeface="210 콤퓨타세탁 L" pitchFamily="18" charset="-127"/>
                <a:ea typeface="210 콤퓨타세탁 L" pitchFamily="18" charset="-127"/>
              </a:rPr>
              <a:t> </a:t>
            </a:r>
            <a:endParaRPr lang="ko-KR" altLang="en-US" sz="2400" b="1" dirty="0">
              <a:latin typeface="210 콤퓨타세탁 L" pitchFamily="18" charset="-127"/>
              <a:ea typeface="210 콤퓨타세탁 L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967662" y="1262358"/>
            <a:ext cx="4031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210 콤퓨타세탁 L" pitchFamily="18" charset="-127"/>
                <a:ea typeface="210 콤퓨타세탁 L" pitchFamily="18" charset="-127"/>
              </a:rPr>
              <a:t>3. </a:t>
            </a:r>
            <a:r>
              <a:rPr lang="ko-KR" altLang="en-US" sz="2400" b="1" dirty="0" smtClean="0">
                <a:latin typeface="210 콤퓨타세탁 L" pitchFamily="18" charset="-127"/>
                <a:ea typeface="210 콤퓨타세탁 L" pitchFamily="18" charset="-127"/>
              </a:rPr>
              <a:t>학점 관리 시스템 구현</a:t>
            </a:r>
            <a:endParaRPr lang="ko-KR" altLang="en-US" sz="2400" b="1" dirty="0">
              <a:latin typeface="210 콤퓨타세탁 L" pitchFamily="18" charset="-127"/>
              <a:ea typeface="210 콤퓨타세탁 L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67663" y="3827196"/>
            <a:ext cx="4031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210 콤퓨타세탁 L" pitchFamily="18" charset="-127"/>
                <a:ea typeface="210 콤퓨타세탁 L" pitchFamily="18" charset="-127"/>
              </a:rPr>
              <a:t>4. </a:t>
            </a:r>
            <a:r>
              <a:rPr lang="ko-KR" altLang="en-US" sz="2400" b="1" dirty="0" smtClean="0">
                <a:latin typeface="210 콤퓨타세탁 L" pitchFamily="18" charset="-127"/>
                <a:ea typeface="210 콤퓨타세탁 L" pitchFamily="18" charset="-127"/>
              </a:rPr>
              <a:t>복수</a:t>
            </a:r>
            <a:r>
              <a:rPr lang="en-US" altLang="ko-KR" sz="2400" b="1" dirty="0" smtClean="0">
                <a:latin typeface="210 콤퓨타세탁 L" pitchFamily="18" charset="-127"/>
                <a:ea typeface="210 콤퓨타세탁 L" pitchFamily="18" charset="-127"/>
              </a:rPr>
              <a:t>/</a:t>
            </a:r>
            <a:r>
              <a:rPr lang="ko-KR" altLang="en-US" sz="2400" b="1" dirty="0" smtClean="0">
                <a:latin typeface="210 콤퓨타세탁 L" pitchFamily="18" charset="-127"/>
                <a:ea typeface="210 콤퓨타세탁 L" pitchFamily="18" charset="-127"/>
              </a:rPr>
              <a:t>부전공자 구분</a:t>
            </a:r>
            <a:endParaRPr lang="ko-KR" altLang="en-US" sz="2400" b="1" dirty="0">
              <a:latin typeface="210 콤퓨타세탁 L" pitchFamily="18" charset="-127"/>
              <a:ea typeface="210 콤퓨타세탁 L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37233" y="3041033"/>
            <a:ext cx="1794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tx2">
                    <a:lumMod val="50000"/>
                  </a:schemeClr>
                </a:solidFill>
                <a:latin typeface="210 콤퓨타세탁 L" pitchFamily="18" charset="-127"/>
                <a:ea typeface="210 콤퓨타세탁 L" pitchFamily="18" charset="-127"/>
              </a:rPr>
              <a:t>Analysis</a:t>
            </a:r>
            <a:endParaRPr lang="ko-KR" altLang="en-US" sz="2800" b="1" dirty="0">
              <a:solidFill>
                <a:schemeClr val="tx2">
                  <a:lumMod val="50000"/>
                </a:schemeClr>
              </a:solidFill>
              <a:latin typeface="210 콤퓨타세탁 L" pitchFamily="18" charset="-127"/>
              <a:ea typeface="210 콤퓨타세탁 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739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endCxn id="21" idx="3"/>
          </p:cNvCxnSpPr>
          <p:nvPr/>
        </p:nvCxnSpPr>
        <p:spPr>
          <a:xfrm>
            <a:off x="4799856" y="3398027"/>
            <a:ext cx="3116839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7628663" y="3350021"/>
            <a:ext cx="288032" cy="9601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accent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97213" y="2288191"/>
            <a:ext cx="2976331" cy="120032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solidFill>
                  <a:schemeClr val="accent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05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39828" y="2888356"/>
            <a:ext cx="3744416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400" spc="-200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   </a:t>
            </a:r>
            <a:r>
              <a:rPr lang="ko-KR" altLang="en-US" sz="2400" spc="-200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코드 및 시연</a:t>
            </a:r>
            <a:endParaRPr lang="ko-KR" altLang="en-US" sz="2400" spc="-200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246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253752" y="6550066"/>
            <a:ext cx="11684497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79509" y="452670"/>
            <a:ext cx="10258739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1371" y="-219405"/>
            <a:ext cx="960107" cy="13441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TextBox 16"/>
          <p:cNvSpPr txBox="1"/>
          <p:nvPr/>
        </p:nvSpPr>
        <p:spPr>
          <a:xfrm>
            <a:off x="47328" y="68627"/>
            <a:ext cx="1728192" cy="50276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 smtClean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05</a:t>
            </a:r>
            <a:endParaRPr lang="ko-KR" altLang="en-US" sz="2667" dirty="0">
              <a:solidFill>
                <a:schemeClr val="bg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328" y="522353"/>
            <a:ext cx="1728192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및 시연</a:t>
            </a:r>
            <a:endParaRPr lang="ko-KR" altLang="en-US" sz="12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050" name="Picture 2" descr="C:\Users\HALLA\Desktop\ppt 코드설명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20" y="1609725"/>
            <a:ext cx="5105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HALLA\Desktop\코드설명 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224" y="1304925"/>
            <a:ext cx="4629150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/>
          <p:cNvCxnSpPr/>
          <p:nvPr/>
        </p:nvCxnSpPr>
        <p:spPr>
          <a:xfrm>
            <a:off x="7067550" y="1762125"/>
            <a:ext cx="192405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7067550" y="2657475"/>
            <a:ext cx="192405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600950" y="3781425"/>
            <a:ext cx="192405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1216225" y="3514725"/>
            <a:ext cx="1107876" cy="6667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625924" y="3514725"/>
            <a:ext cx="1488875" cy="6667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4438651" y="3590924"/>
            <a:ext cx="1104900" cy="5238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6808878" y="3419475"/>
            <a:ext cx="192405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71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253752" y="6550066"/>
            <a:ext cx="11684497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79509" y="452670"/>
            <a:ext cx="10258739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1371" y="-219405"/>
            <a:ext cx="960107" cy="13441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TextBox 16"/>
          <p:cNvSpPr txBox="1"/>
          <p:nvPr/>
        </p:nvSpPr>
        <p:spPr>
          <a:xfrm>
            <a:off x="47328" y="68627"/>
            <a:ext cx="1728192" cy="50276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 smtClean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05</a:t>
            </a:r>
            <a:endParaRPr lang="ko-KR" altLang="en-US" sz="2667" dirty="0">
              <a:solidFill>
                <a:schemeClr val="bg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328" y="522353"/>
            <a:ext cx="1728192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및 시연</a:t>
            </a:r>
            <a:endParaRPr lang="ko-KR" altLang="en-US" sz="12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051" name="Picture 3" descr="C:\Users\HALLA\Desktop\코드설명 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4" y="1304925"/>
            <a:ext cx="4629150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타원 22"/>
          <p:cNvSpPr/>
          <p:nvPr/>
        </p:nvSpPr>
        <p:spPr>
          <a:xfrm>
            <a:off x="3962401" y="3590923"/>
            <a:ext cx="1104900" cy="5238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98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06399" y="856445"/>
            <a:ext cx="6783676" cy="108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solidFill>
                  <a:schemeClr val="tx1"/>
                </a:solidFill>
                <a:latin typeface="Helvetica-CondensedBlack" panose="020B0A00000000000000" pitchFamily="34" charset="0"/>
                <a:ea typeface="HY헤드라인M" panose="02030600000101010101" pitchFamily="18" charset="-127"/>
              </a:rPr>
              <a:t>THANKS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00" y="2175784"/>
            <a:ext cx="1967306" cy="110661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955" y="2175784"/>
            <a:ext cx="1967307" cy="110661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512" y="2200009"/>
            <a:ext cx="1967306" cy="110661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0495" y="2212219"/>
            <a:ext cx="1944124" cy="109357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4296" y="2200009"/>
            <a:ext cx="1956888" cy="110074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399" y="3559155"/>
            <a:ext cx="1967307" cy="110661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7270" y="3581563"/>
            <a:ext cx="1947350" cy="109538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9754" y="3559155"/>
            <a:ext cx="1967307" cy="110661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03512" y="3564430"/>
            <a:ext cx="1967306" cy="110661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71072" y="3598717"/>
            <a:ext cx="1960112" cy="110256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7639" y="4953076"/>
            <a:ext cx="1966068" cy="110591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54955" y="4953077"/>
            <a:ext cx="1967307" cy="110661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03510" y="4953076"/>
            <a:ext cx="1967308" cy="110661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47270" y="4964303"/>
            <a:ext cx="1947349" cy="109538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71073" y="4964302"/>
            <a:ext cx="1960112" cy="110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66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>
            <p:custDataLst>
              <p:tags r:id="rId2"/>
            </p:custDataLst>
          </p:nvPr>
        </p:nvSpPr>
        <p:spPr>
          <a:xfrm>
            <a:off x="1431857" y="2870599"/>
            <a:ext cx="4464050" cy="1060450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en-US" altLang="zh-CN" sz="3600" spc="400" dirty="0">
                <a:solidFill>
                  <a:schemeClr val="accent1">
                    <a:lumMod val="50000"/>
                  </a:schemeClr>
                </a:solidFill>
                <a:latin typeface="Broadway" panose="04040905080B02020502" pitchFamily="82" charset="0"/>
                <a:ea typeface="华文中宋" panose="02010600040101010101" pitchFamily="2" charset="-122"/>
              </a:rPr>
              <a:t>CONTENTS</a:t>
            </a:r>
            <a:endParaRPr lang="zh-CN" altLang="en-US" sz="3600" spc="400" dirty="0">
              <a:solidFill>
                <a:schemeClr val="accent1">
                  <a:lumMod val="50000"/>
                </a:schemeClr>
              </a:solidFill>
              <a:latin typeface="Broadway" panose="04040905080B02020502" pitchFamily="82" charset="0"/>
              <a:ea typeface="华文中宋" panose="020106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895905" y="1900201"/>
            <a:ext cx="2916183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  <a:defRPr/>
            </a:pPr>
            <a:r>
              <a:rPr lang="ko-KR" altLang="en-US" sz="2400" kern="0" dirty="0" smtClean="0">
                <a:solidFill>
                  <a:schemeClr val="accent1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소개</a:t>
            </a:r>
            <a:endParaRPr lang="da-DK" altLang="zh-CN" sz="2400" kern="0" dirty="0" smtClean="0">
              <a:solidFill>
                <a:schemeClr val="accent1">
                  <a:lumMod val="50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342900" indent="-342900">
              <a:buFont typeface="+mj-lt"/>
              <a:buAutoNum type="arabicPeriod"/>
              <a:defRPr/>
            </a:pPr>
            <a:endParaRPr lang="da-DK" altLang="zh-CN" sz="2400" kern="0" dirty="0">
              <a:solidFill>
                <a:schemeClr val="accent1">
                  <a:lumMod val="50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ko-KR" altLang="en-US" sz="2400" kern="0" dirty="0" smtClean="0">
                <a:solidFill>
                  <a:schemeClr val="accent1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팀원 업무 </a:t>
            </a:r>
            <a:r>
              <a:rPr lang="ko-KR" altLang="en-US" sz="2400" kern="0" dirty="0" err="1" smtClean="0">
                <a:solidFill>
                  <a:schemeClr val="accent1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배분표</a:t>
            </a:r>
            <a:endParaRPr lang="en-US" altLang="ko-KR" sz="2400" kern="0" dirty="0" smtClean="0">
              <a:solidFill>
                <a:schemeClr val="accent1">
                  <a:lumMod val="50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342900" indent="-342900">
              <a:buFont typeface="+mj-lt"/>
              <a:buAutoNum type="arabicPeriod"/>
              <a:defRPr/>
            </a:pPr>
            <a:endParaRPr lang="en-US" altLang="zh-CN" sz="2400" kern="0" dirty="0" smtClean="0">
              <a:solidFill>
                <a:schemeClr val="accent1">
                  <a:lumMod val="50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ko-KR" altLang="en-US" sz="2400" kern="0" dirty="0">
                <a:solidFill>
                  <a:schemeClr val="accent1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연관 </a:t>
            </a:r>
            <a:r>
              <a:rPr lang="ko-KR" altLang="en-US" sz="2400" kern="0" dirty="0" err="1">
                <a:solidFill>
                  <a:schemeClr val="accent1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앱</a:t>
            </a:r>
            <a:r>
              <a:rPr lang="ko-KR" altLang="en-US" sz="2400" kern="0" dirty="0">
                <a:solidFill>
                  <a:schemeClr val="accent1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비교</a:t>
            </a:r>
            <a:endParaRPr lang="en-US" altLang="ko-KR" sz="2400" kern="0" dirty="0">
              <a:solidFill>
                <a:schemeClr val="accent1">
                  <a:lumMod val="50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342900" indent="-342900">
              <a:buFont typeface="+mj-lt"/>
              <a:buAutoNum type="arabicPeriod"/>
              <a:defRPr/>
            </a:pPr>
            <a:endParaRPr lang="en-US" altLang="zh-CN" sz="2400" kern="0" dirty="0" smtClean="0">
              <a:solidFill>
                <a:schemeClr val="accent1">
                  <a:lumMod val="50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ko-KR" altLang="en-US" sz="2400" kern="0" dirty="0" smtClean="0">
                <a:solidFill>
                  <a:schemeClr val="accent1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계획 완성도 분석표</a:t>
            </a:r>
            <a:endParaRPr lang="en-US" altLang="ko-KR" sz="2400" kern="0" dirty="0" smtClean="0">
              <a:solidFill>
                <a:schemeClr val="accent1">
                  <a:lumMod val="50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342900" indent="-342900">
              <a:buFont typeface="+mj-lt"/>
              <a:buAutoNum type="arabicPeriod"/>
              <a:defRPr/>
            </a:pPr>
            <a:endParaRPr lang="en-US" altLang="zh-CN" sz="2400" kern="0" dirty="0">
              <a:solidFill>
                <a:schemeClr val="accent1">
                  <a:lumMod val="50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ko-KR" altLang="en-US" sz="2400" kern="0" dirty="0" smtClean="0">
                <a:solidFill>
                  <a:schemeClr val="accent1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코드 및 시연</a:t>
            </a:r>
            <a:endParaRPr lang="en-US" altLang="zh-CN" sz="2400" kern="0" dirty="0">
              <a:solidFill>
                <a:schemeClr val="accent1">
                  <a:lumMod val="50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145206" y="1559123"/>
            <a:ext cx="0" cy="401244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4504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endCxn id="21" idx="3"/>
          </p:cNvCxnSpPr>
          <p:nvPr/>
        </p:nvCxnSpPr>
        <p:spPr>
          <a:xfrm>
            <a:off x="4799856" y="3398027"/>
            <a:ext cx="3116839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7628663" y="3350021"/>
            <a:ext cx="288032" cy="9601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accent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97213" y="2288191"/>
            <a:ext cx="2976331" cy="120032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solidFill>
                  <a:schemeClr val="accent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01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39828" y="2888356"/>
            <a:ext cx="3744416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400" spc="-200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        소개</a:t>
            </a:r>
            <a:endParaRPr lang="ko-KR" altLang="en-US" sz="2400" spc="-200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261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0" y="752357"/>
            <a:ext cx="4057650" cy="5558981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253752" y="6550066"/>
            <a:ext cx="11684497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79509" y="452670"/>
            <a:ext cx="10258739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1371" y="-219405"/>
            <a:ext cx="960107" cy="13441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TextBox 16"/>
          <p:cNvSpPr txBox="1"/>
          <p:nvPr/>
        </p:nvSpPr>
        <p:spPr>
          <a:xfrm>
            <a:off x="47328" y="68627"/>
            <a:ext cx="1728192" cy="50276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01</a:t>
            </a:r>
            <a:endParaRPr lang="ko-KR" altLang="en-US" sz="2667" dirty="0">
              <a:solidFill>
                <a:schemeClr val="bg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328" y="522353"/>
            <a:ext cx="172819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소개</a:t>
            </a:r>
            <a:endParaRPr lang="en-US" altLang="ko-KR" sz="1200" b="1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ko-KR" altLang="en-US" sz="12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Picture 2" descr="C:\Users\HALLA\Desktop\ppt 자료\img_112939_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262" y="1377620"/>
            <a:ext cx="8593875" cy="348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0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253752" y="6550066"/>
            <a:ext cx="11684497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79509" y="452670"/>
            <a:ext cx="10258739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1371" y="-219405"/>
            <a:ext cx="960107" cy="13441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TextBox 16"/>
          <p:cNvSpPr txBox="1"/>
          <p:nvPr/>
        </p:nvSpPr>
        <p:spPr>
          <a:xfrm>
            <a:off x="47328" y="68627"/>
            <a:ext cx="1728192" cy="50276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01</a:t>
            </a:r>
            <a:endParaRPr lang="ko-KR" altLang="en-US" sz="2667" dirty="0">
              <a:solidFill>
                <a:schemeClr val="bg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328" y="522353"/>
            <a:ext cx="172819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소개</a:t>
            </a:r>
            <a:endParaRPr lang="en-US" altLang="ko-KR" sz="1200" b="1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ko-KR" altLang="en-US" sz="12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1171502"/>
            <a:ext cx="6953256" cy="357190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3135728"/>
            <a:ext cx="4476739" cy="400110"/>
            <a:chOff x="-1908" y="3957584"/>
            <a:chExt cx="4476739" cy="400110"/>
          </a:xfrm>
        </p:grpSpPr>
        <p:sp>
          <p:nvSpPr>
            <p:cNvPr id="8" name="직사각형 7"/>
            <p:cNvSpPr/>
            <p:nvPr/>
          </p:nvSpPr>
          <p:spPr>
            <a:xfrm>
              <a:off x="-1908" y="3979044"/>
              <a:ext cx="4476739" cy="357190"/>
            </a:xfrm>
            <a:prstGeom prst="rect">
              <a:avLst/>
            </a:prstGeom>
            <a:solidFill>
              <a:schemeClr val="tx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0001" y="3957584"/>
              <a:ext cx="18694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solidFill>
                    <a:schemeClr val="bg1"/>
                  </a:solidFill>
                  <a:latin typeface="210 콤퓨타세탁 L" pitchFamily="18" charset="-127"/>
                  <a:ea typeface="210 콤퓨타세탁 L" pitchFamily="18" charset="-127"/>
                </a:rPr>
                <a:t>학점관리 시스템</a:t>
              </a:r>
              <a:endParaRPr lang="ko-KR" altLang="en-US" sz="2000" dirty="0">
                <a:solidFill>
                  <a:schemeClr val="bg1"/>
                </a:solidFill>
                <a:latin typeface="210 콤퓨타세탁 L" pitchFamily="18" charset="-127"/>
                <a:ea typeface="210 콤퓨타세탁 L" pitchFamily="18" charset="-127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53752" y="2077745"/>
            <a:ext cx="6803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 smtClean="0">
                <a:latin typeface="210 콤퓨타세탁 L" pitchFamily="18" charset="-127"/>
                <a:ea typeface="210 콤퓨타세탁 L" pitchFamily="18" charset="-127"/>
              </a:rPr>
              <a:t>사용자가 신청하고자 하는 희망과목을 미리 신청하여 수강신청 기간에</a:t>
            </a:r>
            <a:endParaRPr lang="en-US" altLang="ko-KR" b="1" dirty="0" smtClean="0">
              <a:latin typeface="210 콤퓨타세탁 L" pitchFamily="18" charset="-127"/>
              <a:ea typeface="210 콤퓨타세탁 L" pitchFamily="18" charset="-127"/>
            </a:endParaRPr>
          </a:p>
          <a:p>
            <a:r>
              <a:rPr lang="ko-KR" altLang="en-US" b="1" dirty="0" smtClean="0">
                <a:latin typeface="210 콤퓨타세탁 L" pitchFamily="18" charset="-127"/>
                <a:ea typeface="210 콤퓨타세탁 L" pitchFamily="18" charset="-127"/>
              </a:rPr>
              <a:t>     쉽고  편리하게 신청 할 수 있는 편의성을 제공하는 시스템</a:t>
            </a:r>
            <a:endParaRPr lang="ko-KR" altLang="en-US" b="1" dirty="0">
              <a:latin typeface="210 콤퓨타세탁 L" pitchFamily="18" charset="-127"/>
              <a:ea typeface="210 콤퓨타세탁 L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3752" y="4081255"/>
            <a:ext cx="61109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 smtClean="0">
                <a:latin typeface="210 콤퓨타세탁 L" pitchFamily="18" charset="-127"/>
                <a:ea typeface="210 콤퓨타세탁 L" pitchFamily="18" charset="-127"/>
              </a:rPr>
              <a:t>사용자가 얼마나 학점을 이수했는지</a:t>
            </a:r>
            <a:r>
              <a:rPr lang="en-US" altLang="ko-KR" b="1" dirty="0" smtClean="0">
                <a:latin typeface="210 콤퓨타세탁 L" pitchFamily="18" charset="-127"/>
                <a:ea typeface="210 콤퓨타세탁 L" pitchFamily="18" charset="-127"/>
              </a:rPr>
              <a:t>, </a:t>
            </a:r>
            <a:r>
              <a:rPr lang="ko-KR" altLang="en-US" b="1" dirty="0" smtClean="0">
                <a:latin typeface="210 콤퓨타세탁 L" pitchFamily="18" charset="-127"/>
                <a:ea typeface="210 콤퓨타세탁 L" pitchFamily="18" charset="-127"/>
              </a:rPr>
              <a:t>얼마나 학점을 이수해야 </a:t>
            </a:r>
            <a:endParaRPr lang="en-US" altLang="ko-KR" b="1" dirty="0">
              <a:latin typeface="210 콤퓨타세탁 L" pitchFamily="18" charset="-127"/>
              <a:ea typeface="210 콤퓨타세탁 L" pitchFamily="18" charset="-127"/>
            </a:endParaRPr>
          </a:p>
          <a:p>
            <a:r>
              <a:rPr lang="en-US" altLang="ko-KR" b="1" dirty="0" smtClean="0">
                <a:latin typeface="210 콤퓨타세탁 L" pitchFamily="18" charset="-127"/>
                <a:ea typeface="210 콤퓨타세탁 L" pitchFamily="18" charset="-127"/>
              </a:rPr>
              <a:t>     </a:t>
            </a:r>
            <a:r>
              <a:rPr lang="ko-KR" altLang="en-US" b="1" dirty="0" smtClean="0">
                <a:latin typeface="210 콤퓨타세탁 L" pitchFamily="18" charset="-127"/>
                <a:ea typeface="210 콤퓨타세탁 L" pitchFamily="18" charset="-127"/>
              </a:rPr>
              <a:t>하는지에 대한 정보를 확인 할 수 있는 시스템</a:t>
            </a:r>
            <a:endParaRPr lang="en-US" altLang="ko-KR" b="1" dirty="0" smtClean="0">
              <a:latin typeface="210 콤퓨타세탁 L" pitchFamily="18" charset="-127"/>
              <a:ea typeface="210 콤퓨타세탁 L" pitchFamily="18" charset="-127"/>
            </a:endParaRPr>
          </a:p>
          <a:p>
            <a:endParaRPr lang="en-US" altLang="ko-KR" b="1" dirty="0" smtClean="0">
              <a:latin typeface="210 콤퓨타세탁 L" pitchFamily="18" charset="-127"/>
              <a:ea typeface="210 콤퓨타세탁 L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 smtClean="0">
                <a:latin typeface="210 콤퓨타세탁 L" pitchFamily="18" charset="-127"/>
                <a:ea typeface="210 콤퓨타세탁 L" pitchFamily="18" charset="-127"/>
              </a:rPr>
              <a:t>사용자의 졸업 이수학점에 맞춰 졸업을 할 수 있게끔 하고자 함</a:t>
            </a:r>
            <a:endParaRPr lang="en-US" altLang="ko-KR" b="1" dirty="0" smtClean="0">
              <a:latin typeface="210 콤퓨타세탁 L" pitchFamily="18" charset="-127"/>
              <a:ea typeface="210 콤퓨타세탁 L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449" y="2262411"/>
            <a:ext cx="4560534" cy="256570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49013" y="1171502"/>
            <a:ext cx="2468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210 콤퓨타세탁 L" pitchFamily="18" charset="-127"/>
                <a:ea typeface="210 콤퓨타세탁 L" pitchFamily="18" charset="-127"/>
              </a:rPr>
              <a:t>자동 수강 신청 시스템</a:t>
            </a:r>
            <a:endParaRPr lang="ko-KR" altLang="en-US" sz="2000" dirty="0">
              <a:solidFill>
                <a:schemeClr val="bg1"/>
              </a:solidFill>
              <a:latin typeface="210 콤퓨타세탁 L" pitchFamily="18" charset="-127"/>
              <a:ea typeface="210 콤퓨타세탁 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17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endCxn id="21" idx="3"/>
          </p:cNvCxnSpPr>
          <p:nvPr/>
        </p:nvCxnSpPr>
        <p:spPr>
          <a:xfrm>
            <a:off x="4799856" y="3398027"/>
            <a:ext cx="3116839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7628663" y="3350021"/>
            <a:ext cx="288032" cy="9601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accent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97213" y="2288191"/>
            <a:ext cx="2976331" cy="120032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solidFill>
                  <a:schemeClr val="accent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02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39828" y="2888356"/>
            <a:ext cx="3744416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400" spc="-200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   </a:t>
            </a:r>
            <a:r>
              <a:rPr lang="ko-KR" altLang="en-US" sz="2400" spc="-200" dirty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팀원 업무 </a:t>
            </a:r>
            <a:r>
              <a:rPr lang="ko-KR" altLang="en-US" sz="2400" spc="-200" dirty="0" err="1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배분표</a:t>
            </a:r>
            <a:endParaRPr lang="ko-KR" altLang="en-US" sz="2400" spc="-200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20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253752" y="6550066"/>
            <a:ext cx="11684497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79509" y="452670"/>
            <a:ext cx="10258739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1371" y="-219405"/>
            <a:ext cx="960107" cy="13441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TextBox 16"/>
          <p:cNvSpPr txBox="1"/>
          <p:nvPr/>
        </p:nvSpPr>
        <p:spPr>
          <a:xfrm>
            <a:off x="47328" y="68627"/>
            <a:ext cx="1728192" cy="50276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 smtClean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02</a:t>
            </a:r>
            <a:endParaRPr lang="ko-KR" altLang="en-US" sz="2667" dirty="0">
              <a:solidFill>
                <a:schemeClr val="bg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328" y="522353"/>
            <a:ext cx="172819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팀원 업무</a:t>
            </a:r>
            <a:endParaRPr lang="en-US" altLang="ko-KR" sz="1200" b="1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200" b="1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배분표</a:t>
            </a:r>
            <a:endParaRPr lang="ko-KR" altLang="en-US" sz="12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AutoShape 4"/>
          <p:cNvSpPr>
            <a:spLocks noChangeAspect="1" noChangeArrowheads="1" noTextEdit="1"/>
          </p:cNvSpPr>
          <p:nvPr/>
        </p:nvSpPr>
        <p:spPr bwMode="auto">
          <a:xfrm>
            <a:off x="-146050" y="863600"/>
            <a:ext cx="6458927" cy="541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963264" y="1003300"/>
            <a:ext cx="2444750" cy="2568575"/>
            <a:chOff x="1473200" y="1003300"/>
            <a:chExt cx="2444750" cy="2568575"/>
          </a:xfrm>
        </p:grpSpPr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1473200" y="1003300"/>
              <a:ext cx="2444750" cy="2568575"/>
            </a:xfrm>
            <a:custGeom>
              <a:avLst/>
              <a:gdLst>
                <a:gd name="T0" fmla="*/ 12829 w 12829"/>
                <a:gd name="T1" fmla="*/ 13489 h 13489"/>
                <a:gd name="T2" fmla="*/ 12829 w 12829"/>
                <a:gd name="T3" fmla="*/ 0 h 13489"/>
                <a:gd name="T4" fmla="*/ 0 w 12829"/>
                <a:gd name="T5" fmla="*/ 9320 h 13489"/>
                <a:gd name="T6" fmla="*/ 12829 w 12829"/>
                <a:gd name="T7" fmla="*/ 13489 h 13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29" h="13489">
                  <a:moveTo>
                    <a:pt x="12829" y="13489"/>
                  </a:moveTo>
                  <a:lnTo>
                    <a:pt x="12829" y="0"/>
                  </a:lnTo>
                  <a:cubicBezTo>
                    <a:pt x="6985" y="0"/>
                    <a:pt x="1806" y="3763"/>
                    <a:pt x="0" y="9320"/>
                  </a:cubicBezTo>
                  <a:lnTo>
                    <a:pt x="12829" y="13489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06650" y="2022258"/>
              <a:ext cx="12715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bg1"/>
                  </a:solidFill>
                  <a:latin typeface="210 콤퓨타세탁 L" pitchFamily="18" charset="-127"/>
                  <a:ea typeface="210 콤퓨타세탁 L" pitchFamily="18" charset="-127"/>
                </a:rPr>
                <a:t>신형진</a:t>
              </a:r>
              <a:endParaRPr lang="ko-KR" altLang="en-US" sz="3200" b="1" dirty="0">
                <a:solidFill>
                  <a:schemeClr val="bg1"/>
                </a:solidFill>
                <a:latin typeface="210 콤퓨타세탁 L" pitchFamily="18" charset="-127"/>
                <a:ea typeface="210 콤퓨타세탁 L" pitchFamily="18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18777" y="2778125"/>
            <a:ext cx="2789238" cy="2873375"/>
            <a:chOff x="1128713" y="2778125"/>
            <a:chExt cx="2789238" cy="2873375"/>
          </a:xfrm>
        </p:grpSpPr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1128713" y="2778125"/>
              <a:ext cx="2789238" cy="2873375"/>
            </a:xfrm>
            <a:custGeom>
              <a:avLst/>
              <a:gdLst>
                <a:gd name="T0" fmla="*/ 14635 w 14635"/>
                <a:gd name="T1" fmla="*/ 4169 h 15081"/>
                <a:gd name="T2" fmla="*/ 1806 w 14635"/>
                <a:gd name="T3" fmla="*/ 0 h 15081"/>
                <a:gd name="T4" fmla="*/ 6706 w 14635"/>
                <a:gd name="T5" fmla="*/ 15081 h 15081"/>
                <a:gd name="T6" fmla="*/ 14635 w 14635"/>
                <a:gd name="T7" fmla="*/ 4169 h 15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35" h="15081">
                  <a:moveTo>
                    <a:pt x="14635" y="4169"/>
                  </a:moveTo>
                  <a:lnTo>
                    <a:pt x="1806" y="0"/>
                  </a:lnTo>
                  <a:cubicBezTo>
                    <a:pt x="0" y="5558"/>
                    <a:pt x="1979" y="11647"/>
                    <a:pt x="6706" y="15081"/>
                  </a:cubicBezTo>
                  <a:lnTo>
                    <a:pt x="14635" y="4169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581" y="3710381"/>
              <a:ext cx="90922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bg1"/>
                  </a:solidFill>
                  <a:latin typeface="210 콤퓨타세탁 L" pitchFamily="18" charset="-127"/>
                  <a:ea typeface="210 콤퓨타세탁 L" pitchFamily="18" charset="-127"/>
                </a:rPr>
                <a:t>이준</a:t>
              </a:r>
              <a:endParaRPr lang="ko-KR" altLang="en-US" sz="3200" b="1" dirty="0">
                <a:solidFill>
                  <a:schemeClr val="bg1"/>
                </a:solidFill>
                <a:latin typeface="210 콤퓨타세탁 L" pitchFamily="18" charset="-127"/>
                <a:ea typeface="210 콤퓨타세탁 L" pitchFamily="18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896714" y="3571875"/>
            <a:ext cx="3021013" cy="2733675"/>
            <a:chOff x="2406650" y="3571875"/>
            <a:chExt cx="3021013" cy="2733675"/>
          </a:xfrm>
        </p:grpSpPr>
        <p:sp>
          <p:nvSpPr>
            <p:cNvPr id="7" name="Freeform 8"/>
            <p:cNvSpPr>
              <a:spLocks/>
            </p:cNvSpPr>
            <p:nvPr/>
          </p:nvSpPr>
          <p:spPr bwMode="auto">
            <a:xfrm>
              <a:off x="2406650" y="3571875"/>
              <a:ext cx="3021013" cy="2733675"/>
            </a:xfrm>
            <a:custGeom>
              <a:avLst/>
              <a:gdLst>
                <a:gd name="T0" fmla="*/ 7929 w 15857"/>
                <a:gd name="T1" fmla="*/ 0 h 14347"/>
                <a:gd name="T2" fmla="*/ 0 w 15857"/>
                <a:gd name="T3" fmla="*/ 10912 h 14347"/>
                <a:gd name="T4" fmla="*/ 15857 w 15857"/>
                <a:gd name="T5" fmla="*/ 10912 h 14347"/>
                <a:gd name="T6" fmla="*/ 7929 w 15857"/>
                <a:gd name="T7" fmla="*/ 0 h 14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857" h="14347">
                  <a:moveTo>
                    <a:pt x="7929" y="0"/>
                  </a:moveTo>
                  <a:lnTo>
                    <a:pt x="0" y="10912"/>
                  </a:lnTo>
                  <a:cubicBezTo>
                    <a:pt x="4728" y="14347"/>
                    <a:pt x="11130" y="14347"/>
                    <a:pt x="15857" y="10912"/>
                  </a:cubicBezTo>
                  <a:lnTo>
                    <a:pt x="7929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81405" y="4712704"/>
              <a:ext cx="12715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bg1"/>
                  </a:solidFill>
                  <a:latin typeface="210 콤퓨타세탁 L" pitchFamily="18" charset="-127"/>
                  <a:ea typeface="210 콤퓨타세탁 L" pitchFamily="18" charset="-127"/>
                </a:rPr>
                <a:t>김수경</a:t>
              </a:r>
              <a:endParaRPr lang="ko-KR" altLang="en-US" sz="3200" b="1" dirty="0">
                <a:solidFill>
                  <a:schemeClr val="bg1"/>
                </a:solidFill>
                <a:latin typeface="210 콤퓨타세탁 L" pitchFamily="18" charset="-127"/>
                <a:ea typeface="210 콤퓨타세탁 L" pitchFamily="18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3408014" y="2778125"/>
            <a:ext cx="2787650" cy="2873375"/>
            <a:chOff x="3917950" y="2778125"/>
            <a:chExt cx="2787650" cy="2873375"/>
          </a:xfrm>
        </p:grpSpPr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3917950" y="2778125"/>
              <a:ext cx="2787650" cy="2873375"/>
            </a:xfrm>
            <a:custGeom>
              <a:avLst/>
              <a:gdLst>
                <a:gd name="T0" fmla="*/ 0 w 7317"/>
                <a:gd name="T1" fmla="*/ 2085 h 7541"/>
                <a:gd name="T2" fmla="*/ 3964 w 7317"/>
                <a:gd name="T3" fmla="*/ 7541 h 7541"/>
                <a:gd name="T4" fmla="*/ 6414 w 7317"/>
                <a:gd name="T5" fmla="*/ 0 h 7541"/>
                <a:gd name="T6" fmla="*/ 0 w 7317"/>
                <a:gd name="T7" fmla="*/ 2085 h 7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17" h="7541">
                  <a:moveTo>
                    <a:pt x="0" y="2085"/>
                  </a:moveTo>
                  <a:lnTo>
                    <a:pt x="3964" y="7541"/>
                  </a:lnTo>
                  <a:cubicBezTo>
                    <a:pt x="6328" y="5824"/>
                    <a:pt x="7317" y="2779"/>
                    <a:pt x="6414" y="0"/>
                  </a:cubicBezTo>
                  <a:lnTo>
                    <a:pt x="0" y="2085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76024" y="3736785"/>
              <a:ext cx="12715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2">
                      <a:lumMod val="50000"/>
                    </a:schemeClr>
                  </a:solidFill>
                  <a:latin typeface="210 콤퓨타세탁 L" pitchFamily="18" charset="-127"/>
                  <a:ea typeface="210 콤퓨타세탁 L" pitchFamily="18" charset="-127"/>
                </a:rPr>
                <a:t>이현우</a:t>
              </a:r>
              <a:endParaRPr lang="ko-KR" altLang="en-US" sz="3200" b="1" dirty="0">
                <a:solidFill>
                  <a:schemeClr val="tx2">
                    <a:lumMod val="50000"/>
                  </a:schemeClr>
                </a:solidFill>
                <a:latin typeface="210 콤퓨타세탁 L" pitchFamily="18" charset="-127"/>
                <a:ea typeface="210 콤퓨타세탁 L" pitchFamily="18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3408014" y="1003300"/>
            <a:ext cx="2443163" cy="2568575"/>
            <a:chOff x="3917950" y="1003300"/>
            <a:chExt cx="2443163" cy="2568575"/>
          </a:xfrm>
        </p:grpSpPr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3917950" y="1003300"/>
              <a:ext cx="2443163" cy="2568575"/>
            </a:xfrm>
            <a:custGeom>
              <a:avLst/>
              <a:gdLst>
                <a:gd name="T0" fmla="*/ 0 w 6414"/>
                <a:gd name="T1" fmla="*/ 6745 h 6745"/>
                <a:gd name="T2" fmla="*/ 6414 w 6414"/>
                <a:gd name="T3" fmla="*/ 4660 h 6745"/>
                <a:gd name="T4" fmla="*/ 0 w 6414"/>
                <a:gd name="T5" fmla="*/ 0 h 6745"/>
                <a:gd name="T6" fmla="*/ 0 w 6414"/>
                <a:gd name="T7" fmla="*/ 6745 h 6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14" h="6745">
                  <a:moveTo>
                    <a:pt x="0" y="6745"/>
                  </a:moveTo>
                  <a:lnTo>
                    <a:pt x="6414" y="4660"/>
                  </a:lnTo>
                  <a:cubicBezTo>
                    <a:pt x="5512" y="1882"/>
                    <a:pt x="2922" y="0"/>
                    <a:pt x="0" y="0"/>
                  </a:cubicBezTo>
                  <a:lnTo>
                    <a:pt x="0" y="674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156161" y="2022258"/>
              <a:ext cx="12715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2">
                      <a:lumMod val="50000"/>
                    </a:schemeClr>
                  </a:solidFill>
                  <a:latin typeface="210 콤퓨타세탁 L" pitchFamily="18" charset="-127"/>
                  <a:ea typeface="210 콤퓨타세탁 L" pitchFamily="18" charset="-127"/>
                </a:rPr>
                <a:t>백진혁</a:t>
              </a:r>
              <a:endParaRPr lang="ko-KR" altLang="en-US" sz="3200" b="1" dirty="0">
                <a:solidFill>
                  <a:schemeClr val="tx2">
                    <a:lumMod val="50000"/>
                  </a:schemeClr>
                </a:solidFill>
                <a:latin typeface="210 콤퓨타세탁 L" pitchFamily="18" charset="-127"/>
                <a:ea typeface="210 콤퓨타세탁 L" pitchFamily="18" charset="-12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6460714" y="962860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210 콤퓨타세탁 L" pitchFamily="18" charset="-127"/>
                <a:ea typeface="210 콤퓨타세탁 L" pitchFamily="18" charset="-127"/>
              </a:rPr>
              <a:t>신형진</a:t>
            </a:r>
            <a:r>
              <a:rPr lang="en-US" altLang="ko-KR" dirty="0" smtClean="0">
                <a:latin typeface="210 콤퓨타세탁 L" pitchFamily="18" charset="-127"/>
                <a:ea typeface="210 콤퓨타세탁 L" pitchFamily="18" charset="-127"/>
              </a:rPr>
              <a:t>: </a:t>
            </a:r>
            <a:r>
              <a:rPr lang="ko-KR" altLang="en-US" dirty="0" smtClean="0">
                <a:latin typeface="210 콤퓨타세탁 L" pitchFamily="18" charset="-127"/>
                <a:ea typeface="210 콤퓨타세탁 L" pitchFamily="18" charset="-127"/>
              </a:rPr>
              <a:t>팀</a:t>
            </a:r>
            <a:r>
              <a:rPr lang="ko-KR" altLang="en-US" dirty="0">
                <a:latin typeface="210 콤퓨타세탁 L" pitchFamily="18" charset="-127"/>
                <a:ea typeface="210 콤퓨타세탁 L" pitchFamily="18" charset="-127"/>
              </a:rPr>
              <a:t>장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463211" y="2047185"/>
            <a:ext cx="237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210 콤퓨타세탁 L" pitchFamily="18" charset="-127"/>
                <a:ea typeface="210 콤퓨타세탁 L" pitchFamily="18" charset="-127"/>
              </a:rPr>
              <a:t>이준</a:t>
            </a:r>
            <a:r>
              <a:rPr lang="en-US" altLang="ko-KR" dirty="0" smtClean="0">
                <a:latin typeface="210 콤퓨타세탁 L" pitchFamily="18" charset="-127"/>
                <a:ea typeface="210 콤퓨타세탁 L" pitchFamily="18" charset="-127"/>
              </a:rPr>
              <a:t>: </a:t>
            </a:r>
            <a:r>
              <a:rPr lang="en-US" altLang="ko-KR" dirty="0" err="1" smtClean="0">
                <a:latin typeface="210 콤퓨타세탁 L" pitchFamily="18" charset="-127"/>
                <a:ea typeface="210 콤퓨타세탁 L" pitchFamily="18" charset="-127"/>
              </a:rPr>
              <a:t>ppt</a:t>
            </a:r>
            <a:r>
              <a:rPr lang="en-US" altLang="ko-KR" dirty="0" smtClean="0">
                <a:latin typeface="210 콤퓨타세탁 L" pitchFamily="18" charset="-127"/>
                <a:ea typeface="210 콤퓨타세탁 L" pitchFamily="18" charset="-127"/>
              </a:rPr>
              <a:t> </a:t>
            </a:r>
            <a:r>
              <a:rPr lang="ko-KR" altLang="en-US" dirty="0" smtClean="0">
                <a:latin typeface="210 콤퓨타세탁 L" pitchFamily="18" charset="-127"/>
                <a:ea typeface="210 콤퓨타세탁 L" pitchFamily="18" charset="-127"/>
              </a:rPr>
              <a:t>제작 및</a:t>
            </a:r>
            <a:r>
              <a:rPr lang="en-US" altLang="ko-KR" dirty="0" smtClean="0">
                <a:latin typeface="210 콤퓨타세탁 L" pitchFamily="18" charset="-127"/>
                <a:ea typeface="210 콤퓨타세탁 L" pitchFamily="18" charset="-127"/>
              </a:rPr>
              <a:t> </a:t>
            </a:r>
            <a:r>
              <a:rPr lang="ko-KR" altLang="en-US" dirty="0" smtClean="0">
                <a:latin typeface="210 콤퓨타세탁 L" pitchFamily="18" charset="-127"/>
                <a:ea typeface="210 콤퓨타세탁 L" pitchFamily="18" charset="-127"/>
              </a:rPr>
              <a:t>발표</a:t>
            </a:r>
            <a:endParaRPr lang="ko-KR" altLang="en-US" dirty="0">
              <a:latin typeface="210 콤퓨타세탁 L" pitchFamily="18" charset="-127"/>
              <a:ea typeface="210 콤퓨타세탁 L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460714" y="3131510"/>
            <a:ext cx="321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210 콤퓨타세탁 L" pitchFamily="18" charset="-127"/>
                <a:ea typeface="210 콤퓨타세탁 L" pitchFamily="18" charset="-127"/>
              </a:rPr>
              <a:t>김수경</a:t>
            </a:r>
            <a:r>
              <a:rPr lang="en-US" altLang="ko-KR" dirty="0" smtClean="0">
                <a:latin typeface="210 콤퓨타세탁 L" pitchFamily="18" charset="-127"/>
                <a:ea typeface="210 콤퓨타세탁 L" pitchFamily="18" charset="-127"/>
              </a:rPr>
              <a:t>: </a:t>
            </a:r>
            <a:r>
              <a:rPr lang="ko-KR" altLang="en-US" dirty="0" smtClean="0">
                <a:latin typeface="210 콤퓨타세탁 L" pitchFamily="18" charset="-127"/>
                <a:ea typeface="210 콤퓨타세탁 L" pitchFamily="18" charset="-127"/>
              </a:rPr>
              <a:t>프로그래밍 및 자료 조사</a:t>
            </a:r>
            <a:endParaRPr lang="ko-KR" altLang="en-US" dirty="0">
              <a:latin typeface="210 콤퓨타세탁 L" pitchFamily="18" charset="-127"/>
              <a:ea typeface="210 콤퓨타세탁 L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453553" y="4215835"/>
            <a:ext cx="321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210 콤퓨타세탁 L" pitchFamily="18" charset="-127"/>
                <a:ea typeface="210 콤퓨타세탁 L" pitchFamily="18" charset="-127"/>
              </a:rPr>
              <a:t>이현우</a:t>
            </a:r>
            <a:r>
              <a:rPr lang="en-US" altLang="ko-KR" dirty="0" smtClean="0">
                <a:latin typeface="210 콤퓨타세탁 L" pitchFamily="18" charset="-127"/>
                <a:ea typeface="210 콤퓨타세탁 L" pitchFamily="18" charset="-127"/>
              </a:rPr>
              <a:t>: </a:t>
            </a:r>
            <a:r>
              <a:rPr lang="ko-KR" altLang="en-US" dirty="0" smtClean="0">
                <a:latin typeface="210 콤퓨타세탁 L" pitchFamily="18" charset="-127"/>
                <a:ea typeface="210 콤퓨타세탁 L" pitchFamily="18" charset="-127"/>
              </a:rPr>
              <a:t>프로그래밍 및 자료 조사</a:t>
            </a:r>
            <a:endParaRPr lang="ko-KR" altLang="en-US" dirty="0">
              <a:latin typeface="210 콤퓨타세탁 L" pitchFamily="18" charset="-127"/>
              <a:ea typeface="210 콤퓨타세탁 L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53553" y="5300160"/>
            <a:ext cx="280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210 콤퓨타세탁 L" pitchFamily="18" charset="-127"/>
                <a:ea typeface="210 콤퓨타세탁 L" pitchFamily="18" charset="-127"/>
              </a:rPr>
              <a:t>백진혁</a:t>
            </a:r>
            <a:r>
              <a:rPr lang="en-US" altLang="ko-KR" dirty="0" smtClean="0">
                <a:latin typeface="210 콤퓨타세탁 L" pitchFamily="18" charset="-127"/>
                <a:ea typeface="210 콤퓨타세탁 L" pitchFamily="18" charset="-127"/>
              </a:rPr>
              <a:t>: </a:t>
            </a:r>
            <a:r>
              <a:rPr lang="ko-KR" altLang="en-US" dirty="0" smtClean="0">
                <a:latin typeface="210 콤퓨타세탁 L" pitchFamily="18" charset="-127"/>
                <a:ea typeface="210 콤퓨타세탁 L" pitchFamily="18" charset="-127"/>
              </a:rPr>
              <a:t>디자인 및 자료 조사</a:t>
            </a:r>
            <a:endParaRPr lang="ko-KR" altLang="en-US" dirty="0">
              <a:latin typeface="210 콤퓨타세탁 L" pitchFamily="18" charset="-127"/>
              <a:ea typeface="210 콤퓨타세탁 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3679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3" grpId="0"/>
      <p:bldP spid="34" grpId="0"/>
      <p:bldP spid="35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253752" y="6550066"/>
            <a:ext cx="11684497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79509" y="452670"/>
            <a:ext cx="10258739" cy="60959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1371" y="-219405"/>
            <a:ext cx="960107" cy="13441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TextBox 16"/>
          <p:cNvSpPr txBox="1"/>
          <p:nvPr/>
        </p:nvSpPr>
        <p:spPr>
          <a:xfrm>
            <a:off x="47328" y="68627"/>
            <a:ext cx="1728192" cy="50276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 smtClean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02</a:t>
            </a:r>
            <a:endParaRPr lang="ko-KR" altLang="en-US" sz="2667" dirty="0">
              <a:solidFill>
                <a:schemeClr val="bg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328" y="522353"/>
            <a:ext cx="172819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팀원 업무</a:t>
            </a:r>
            <a:endParaRPr lang="en-US" altLang="ko-KR" sz="12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200" b="1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배분표</a:t>
            </a:r>
            <a:endParaRPr lang="ko-KR" altLang="en-US" sz="12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595" y="681057"/>
            <a:ext cx="6901133" cy="570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endCxn id="21" idx="3"/>
          </p:cNvCxnSpPr>
          <p:nvPr/>
        </p:nvCxnSpPr>
        <p:spPr>
          <a:xfrm>
            <a:off x="4799856" y="3398027"/>
            <a:ext cx="3116839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7628663" y="3350021"/>
            <a:ext cx="288032" cy="9601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accent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97213" y="2288191"/>
            <a:ext cx="2976331" cy="120032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solidFill>
                  <a:schemeClr val="accent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03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39828" y="2888356"/>
            <a:ext cx="3744416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400" spc="-200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연관 </a:t>
            </a:r>
            <a:r>
              <a:rPr lang="ko-KR" altLang="en-US" sz="2400" spc="-200" dirty="0" err="1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앱</a:t>
            </a:r>
            <a:r>
              <a:rPr lang="ko-KR" altLang="en-US" sz="2400" spc="-200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비교</a:t>
            </a:r>
            <a:endParaRPr lang="ko-KR" altLang="en-US" sz="2400" spc="-200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935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6180838"/>
  <p:tag name="MH_LIBRARY" val="GRAPHI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6180838"/>
  <p:tag name="MH_LIBRARY" val="GRAPHIC"/>
  <p:tag name="MH_ORDER" val="TextBox 1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1467</TotalTime>
  <Words>298</Words>
  <Application>Microsoft Office PowerPoint</Application>
  <PresentationFormat>사용자 지정</PresentationFormat>
  <Paragraphs>93</Paragraphs>
  <Slides>17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9" baseType="lpstr">
      <vt:lpstr>굴림</vt:lpstr>
      <vt:lpstr>Arial</vt:lpstr>
      <vt:lpstr>DX빨간우체통B</vt:lpstr>
      <vt:lpstr>210 콤퓨타세탁 L</vt:lpstr>
      <vt:lpstr>HY헤드라인M</vt:lpstr>
      <vt:lpstr>华文中宋</vt:lpstr>
      <vt:lpstr>Helvetica-CondensedBlack</vt:lpstr>
      <vt:lpstr>Broadway</vt:lpstr>
      <vt:lpstr>-윤고딕320</vt:lpstr>
      <vt:lpstr>맑은 고딕</vt:lpstr>
      <vt:lpstr>210 콤퓨타세탁 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매력(魅)있는 나 ! Self-Introduction attraction about Jun</dc:title>
  <dc:creator>HOME</dc:creator>
  <cp:lastModifiedBy>HALLA</cp:lastModifiedBy>
  <cp:revision>126</cp:revision>
  <dcterms:created xsi:type="dcterms:W3CDTF">2017-10-26T12:35:50Z</dcterms:created>
  <dcterms:modified xsi:type="dcterms:W3CDTF">2018-12-10T11:33:39Z</dcterms:modified>
</cp:coreProperties>
</file>